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82" r:id="rId8"/>
    <p:sldId id="261" r:id="rId9"/>
    <p:sldId id="262" r:id="rId10"/>
    <p:sldId id="265" r:id="rId11"/>
    <p:sldId id="266" r:id="rId12"/>
    <p:sldId id="267" r:id="rId13"/>
    <p:sldId id="263" r:id="rId14"/>
    <p:sldId id="268" r:id="rId15"/>
    <p:sldId id="269" r:id="rId16"/>
    <p:sldId id="270" r:id="rId17"/>
    <p:sldId id="271" r:id="rId18"/>
    <p:sldId id="272" r:id="rId19"/>
    <p:sldId id="264" r:id="rId20"/>
    <p:sldId id="274" r:id="rId21"/>
    <p:sldId id="275" r:id="rId22"/>
    <p:sldId id="273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E5A0C-4932-40EE-AB96-856525ECBC86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9AA32FB-A55B-4197-9FF9-07481E182E67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Речевое развитие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2D657FA-AB4F-4BEB-BACD-0D1422EBE061}" type="parTrans" cxnId="{DE041E0F-5D73-4420-92F0-239EAE6813E6}">
      <dgm:prSet/>
      <dgm:spPr/>
      <dgm:t>
        <a:bodyPr/>
        <a:lstStyle/>
        <a:p>
          <a:pPr algn="ctr"/>
          <a:endParaRPr lang="ru-RU"/>
        </a:p>
      </dgm:t>
    </dgm:pt>
    <dgm:pt modelId="{CE25D839-DA95-4E22-8018-719CF78DBA36}" type="sibTrans" cxnId="{DE041E0F-5D73-4420-92F0-239EAE6813E6}">
      <dgm:prSet/>
      <dgm:spPr/>
      <dgm:t>
        <a:bodyPr/>
        <a:lstStyle/>
        <a:p>
          <a:pPr algn="ctr"/>
          <a:endParaRPr lang="ru-RU"/>
        </a:p>
      </dgm:t>
    </dgm:pt>
    <dgm:pt modelId="{81EDF184-85B9-443C-B8F8-6DED8D36ED07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Художественно-эстетическое развитие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57B3339-E797-4ECB-9F75-4A5974943D30}" type="parTrans" cxnId="{FDC02DA5-8037-44E5-8734-CE0E5F3CFE78}">
      <dgm:prSet/>
      <dgm:spPr/>
      <dgm:t>
        <a:bodyPr/>
        <a:lstStyle/>
        <a:p>
          <a:pPr algn="ctr"/>
          <a:endParaRPr lang="ru-RU"/>
        </a:p>
      </dgm:t>
    </dgm:pt>
    <dgm:pt modelId="{6BE107F3-1E97-4F04-A1A8-9CAFB7608467}" type="sibTrans" cxnId="{FDC02DA5-8037-44E5-8734-CE0E5F3CFE78}">
      <dgm:prSet/>
      <dgm:spPr/>
      <dgm:t>
        <a:bodyPr/>
        <a:lstStyle/>
        <a:p>
          <a:pPr algn="ctr"/>
          <a:endParaRPr lang="ru-RU"/>
        </a:p>
      </dgm:t>
    </dgm:pt>
    <dgm:pt modelId="{2F2195AD-003F-4C01-A6A5-B7920C73FD34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Физическое развитие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EE48ACB-F1DD-4127-8EDC-7AD7254FA99C}" type="parTrans" cxnId="{B92E87C8-85AF-4E25-8F38-7DE9CC16840B}">
      <dgm:prSet/>
      <dgm:spPr/>
      <dgm:t>
        <a:bodyPr/>
        <a:lstStyle/>
        <a:p>
          <a:pPr algn="ctr"/>
          <a:endParaRPr lang="ru-RU"/>
        </a:p>
      </dgm:t>
    </dgm:pt>
    <dgm:pt modelId="{1592B286-B18B-4300-AE49-F1D35D2F4A1A}" type="sibTrans" cxnId="{B92E87C8-85AF-4E25-8F38-7DE9CC16840B}">
      <dgm:prSet/>
      <dgm:spPr/>
      <dgm:t>
        <a:bodyPr/>
        <a:lstStyle/>
        <a:p>
          <a:pPr algn="ctr"/>
          <a:endParaRPr lang="ru-RU"/>
        </a:p>
      </dgm:t>
    </dgm:pt>
    <dgm:pt modelId="{592B8641-A713-4ED8-9670-3892B5BC9480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Познавательное развитие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ABAD785-5196-44EB-A9A2-C703F4B31BE5}" type="parTrans" cxnId="{B4005BE7-7252-46E4-AFC6-FBB9DDBC440C}">
      <dgm:prSet/>
      <dgm:spPr/>
      <dgm:t>
        <a:bodyPr/>
        <a:lstStyle/>
        <a:p>
          <a:pPr algn="ctr"/>
          <a:endParaRPr lang="ru-RU"/>
        </a:p>
      </dgm:t>
    </dgm:pt>
    <dgm:pt modelId="{FCF9D512-C15E-4078-B621-C0786F214ABA}" type="sibTrans" cxnId="{B4005BE7-7252-46E4-AFC6-FBB9DDBC440C}">
      <dgm:prSet/>
      <dgm:spPr/>
      <dgm:t>
        <a:bodyPr/>
        <a:lstStyle/>
        <a:p>
          <a:pPr algn="ctr"/>
          <a:endParaRPr lang="ru-RU"/>
        </a:p>
      </dgm:t>
    </dgm:pt>
    <dgm:pt modelId="{EEEFC051-DDC0-4D10-877A-B883B1EC3309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Социально-коммуникативное развитие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D35DED-D5AE-4977-BCDF-D115834C99CF}" type="parTrans" cxnId="{0755BBAC-FC92-418E-95C1-5F6B41F99562}">
      <dgm:prSet/>
      <dgm:spPr/>
      <dgm:t>
        <a:bodyPr/>
        <a:lstStyle/>
        <a:p>
          <a:pPr algn="ctr"/>
          <a:endParaRPr lang="ru-RU"/>
        </a:p>
      </dgm:t>
    </dgm:pt>
    <dgm:pt modelId="{20B8082B-8541-4B38-9C33-0A6387D6E206}" type="sibTrans" cxnId="{0755BBAC-FC92-418E-95C1-5F6B41F99562}">
      <dgm:prSet/>
      <dgm:spPr/>
      <dgm:t>
        <a:bodyPr/>
        <a:lstStyle/>
        <a:p>
          <a:pPr algn="ctr"/>
          <a:endParaRPr lang="ru-RU"/>
        </a:p>
      </dgm:t>
    </dgm:pt>
    <dgm:pt modelId="{8CCB8FCA-6DAF-4F11-95DF-1E4DEA9F60A5}" type="pres">
      <dgm:prSet presAssocID="{28EE5A0C-4932-40EE-AB96-856525ECBC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78BD88-0B46-43CF-ADEA-AEAD4CFE58C2}" type="pres">
      <dgm:prSet presAssocID="{C9AA32FB-A55B-4197-9FF9-07481E182E67}" presName="node" presStyleLbl="node1" presStyleIdx="0" presStyleCnt="5" custScaleX="168344" custScaleY="148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125FE-FDF3-48D3-A4AC-AD846BEB7D77}" type="pres">
      <dgm:prSet presAssocID="{CE25D839-DA95-4E22-8018-719CF78DBA36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F497F44-3D1D-49E6-88E2-771F8A113979}" type="pres">
      <dgm:prSet presAssocID="{CE25D839-DA95-4E22-8018-719CF78DBA3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4A0367B-BA02-435A-B384-9D5F4C2F0903}" type="pres">
      <dgm:prSet presAssocID="{81EDF184-85B9-443C-B8F8-6DED8D36ED07}" presName="node" presStyleLbl="node1" presStyleIdx="1" presStyleCnt="5" custScaleX="192146" custScaleY="173363" custRadScaleRad="152198" custRadScaleInc="20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DD1E0-8E28-4185-9D75-AA165F6F0E03}" type="pres">
      <dgm:prSet presAssocID="{6BE107F3-1E97-4F04-A1A8-9CAFB760846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F76CE71-CB6C-459A-8A85-A5552CF29A96}" type="pres">
      <dgm:prSet presAssocID="{6BE107F3-1E97-4F04-A1A8-9CAFB760846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A826B3D-D0AD-4812-8793-1B2A9848D881}" type="pres">
      <dgm:prSet presAssocID="{2F2195AD-003F-4C01-A6A5-B7920C73FD34}" presName="node" presStyleLbl="node1" presStyleIdx="2" presStyleCnt="5" custScaleX="182442" custScaleY="158056" custRadScaleRad="114923" custRadScaleInc="-36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44FEE-3B4E-4D6B-BCDC-C7055F351E40}" type="pres">
      <dgm:prSet presAssocID="{1592B286-B18B-4300-AE49-F1D35D2F4A1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A46CF17D-BB4F-4C18-8A19-0FA938BA3AAD}" type="pres">
      <dgm:prSet presAssocID="{1592B286-B18B-4300-AE49-F1D35D2F4A1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66B6001-C52F-4496-BFB0-01F85C82BFE7}" type="pres">
      <dgm:prSet presAssocID="{592B8641-A713-4ED8-9670-3892B5BC9480}" presName="node" presStyleLbl="node1" presStyleIdx="3" presStyleCnt="5" custScaleX="170750" custScaleY="145550" custRadScaleRad="119059" custRadScaleInc="4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7B509-23EA-47F1-96ED-A40E61B13B54}" type="pres">
      <dgm:prSet presAssocID="{FCF9D512-C15E-4078-B621-C0786F214AB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1AD6196-39A2-4E0C-AA79-9C1BC25ADA38}" type="pres">
      <dgm:prSet presAssocID="{FCF9D512-C15E-4078-B621-C0786F214AB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CDBF33F-0D8B-4FBB-A299-BD7E1B21F91D}" type="pres">
      <dgm:prSet presAssocID="{EEEFC051-DDC0-4D10-877A-B883B1EC3309}" presName="node" presStyleLbl="node1" presStyleIdx="4" presStyleCnt="5" custScaleX="185227" custScaleY="171228" custRadScaleRad="155686" custRadScaleInc="-15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79CBE-C850-4300-B611-EFF950A9B7A1}" type="pres">
      <dgm:prSet presAssocID="{20B8082B-8541-4B38-9C33-0A6387D6E20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6FD8F3C6-254D-4A28-B48A-2EE12FA96D99}" type="pres">
      <dgm:prSet presAssocID="{20B8082B-8541-4B38-9C33-0A6387D6E206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C7BB45B-16ED-4A28-9667-985826A61691}" type="presOf" srcId="{EEEFC051-DDC0-4D10-877A-B883B1EC3309}" destId="{8CDBF33F-0D8B-4FBB-A299-BD7E1B21F91D}" srcOrd="0" destOrd="0" presId="urn:microsoft.com/office/officeart/2005/8/layout/cycle7"/>
    <dgm:cxn modelId="{FDC02DA5-8037-44E5-8734-CE0E5F3CFE78}" srcId="{28EE5A0C-4932-40EE-AB96-856525ECBC86}" destId="{81EDF184-85B9-443C-B8F8-6DED8D36ED07}" srcOrd="1" destOrd="0" parTransId="{757B3339-E797-4ECB-9F75-4A5974943D30}" sibTransId="{6BE107F3-1E97-4F04-A1A8-9CAFB7608467}"/>
    <dgm:cxn modelId="{B4005BE7-7252-46E4-AFC6-FBB9DDBC440C}" srcId="{28EE5A0C-4932-40EE-AB96-856525ECBC86}" destId="{592B8641-A713-4ED8-9670-3892B5BC9480}" srcOrd="3" destOrd="0" parTransId="{7ABAD785-5196-44EB-A9A2-C703F4B31BE5}" sibTransId="{FCF9D512-C15E-4078-B621-C0786F214ABA}"/>
    <dgm:cxn modelId="{DE041E0F-5D73-4420-92F0-239EAE6813E6}" srcId="{28EE5A0C-4932-40EE-AB96-856525ECBC86}" destId="{C9AA32FB-A55B-4197-9FF9-07481E182E67}" srcOrd="0" destOrd="0" parTransId="{D2D657FA-AB4F-4BEB-BACD-0D1422EBE061}" sibTransId="{CE25D839-DA95-4E22-8018-719CF78DBA36}"/>
    <dgm:cxn modelId="{DF908B00-7F2D-481C-B4D8-9DB8BB8B98E5}" type="presOf" srcId="{2F2195AD-003F-4C01-A6A5-B7920C73FD34}" destId="{4A826B3D-D0AD-4812-8793-1B2A9848D881}" srcOrd="0" destOrd="0" presId="urn:microsoft.com/office/officeart/2005/8/layout/cycle7"/>
    <dgm:cxn modelId="{B92E87C8-85AF-4E25-8F38-7DE9CC16840B}" srcId="{28EE5A0C-4932-40EE-AB96-856525ECBC86}" destId="{2F2195AD-003F-4C01-A6A5-B7920C73FD34}" srcOrd="2" destOrd="0" parTransId="{2EE48ACB-F1DD-4127-8EDC-7AD7254FA99C}" sibTransId="{1592B286-B18B-4300-AE49-F1D35D2F4A1A}"/>
    <dgm:cxn modelId="{44EC2504-49B3-4C80-9A66-A7E44A6BB639}" type="presOf" srcId="{1592B286-B18B-4300-AE49-F1D35D2F4A1A}" destId="{02A44FEE-3B4E-4D6B-BCDC-C7055F351E40}" srcOrd="0" destOrd="0" presId="urn:microsoft.com/office/officeart/2005/8/layout/cycle7"/>
    <dgm:cxn modelId="{42F74046-2588-4421-AEE0-7BD53BE5E618}" type="presOf" srcId="{1592B286-B18B-4300-AE49-F1D35D2F4A1A}" destId="{A46CF17D-BB4F-4C18-8A19-0FA938BA3AAD}" srcOrd="1" destOrd="0" presId="urn:microsoft.com/office/officeart/2005/8/layout/cycle7"/>
    <dgm:cxn modelId="{CE197BD4-D7B8-4860-B1FC-A0C5A47486CB}" type="presOf" srcId="{6BE107F3-1E97-4F04-A1A8-9CAFB7608467}" destId="{4F76CE71-CB6C-459A-8A85-A5552CF29A96}" srcOrd="1" destOrd="0" presId="urn:microsoft.com/office/officeart/2005/8/layout/cycle7"/>
    <dgm:cxn modelId="{A956357C-786C-4536-B2EB-2AC0FAD552E1}" type="presOf" srcId="{592B8641-A713-4ED8-9670-3892B5BC9480}" destId="{666B6001-C52F-4496-BFB0-01F85C82BFE7}" srcOrd="0" destOrd="0" presId="urn:microsoft.com/office/officeart/2005/8/layout/cycle7"/>
    <dgm:cxn modelId="{E604D83E-CC9E-4DED-A868-E207C8D49EB6}" type="presOf" srcId="{C9AA32FB-A55B-4197-9FF9-07481E182E67}" destId="{A778BD88-0B46-43CF-ADEA-AEAD4CFE58C2}" srcOrd="0" destOrd="0" presId="urn:microsoft.com/office/officeart/2005/8/layout/cycle7"/>
    <dgm:cxn modelId="{F4E415D9-7363-448E-B05E-643D72547DB1}" type="presOf" srcId="{FCF9D512-C15E-4078-B621-C0786F214ABA}" destId="{31A7B509-23EA-47F1-96ED-A40E61B13B54}" srcOrd="0" destOrd="0" presId="urn:microsoft.com/office/officeart/2005/8/layout/cycle7"/>
    <dgm:cxn modelId="{326F8A9E-3C2C-4EB4-9279-25B18CB189D5}" type="presOf" srcId="{20B8082B-8541-4B38-9C33-0A6387D6E206}" destId="{6FD8F3C6-254D-4A28-B48A-2EE12FA96D99}" srcOrd="1" destOrd="0" presId="urn:microsoft.com/office/officeart/2005/8/layout/cycle7"/>
    <dgm:cxn modelId="{6DD363B6-9FC2-4E9F-AA1D-775F5A35F6F2}" type="presOf" srcId="{81EDF184-85B9-443C-B8F8-6DED8D36ED07}" destId="{F4A0367B-BA02-435A-B384-9D5F4C2F0903}" srcOrd="0" destOrd="0" presId="urn:microsoft.com/office/officeart/2005/8/layout/cycle7"/>
    <dgm:cxn modelId="{4E19234A-4900-40FA-806D-EE5498DFF6BD}" type="presOf" srcId="{28EE5A0C-4932-40EE-AB96-856525ECBC86}" destId="{8CCB8FCA-6DAF-4F11-95DF-1E4DEA9F60A5}" srcOrd="0" destOrd="0" presId="urn:microsoft.com/office/officeart/2005/8/layout/cycle7"/>
    <dgm:cxn modelId="{C6CC2244-8FFF-4A58-83C2-7814FCA6EC6B}" type="presOf" srcId="{FCF9D512-C15E-4078-B621-C0786F214ABA}" destId="{C1AD6196-39A2-4E0C-AA79-9C1BC25ADA38}" srcOrd="1" destOrd="0" presId="urn:microsoft.com/office/officeart/2005/8/layout/cycle7"/>
    <dgm:cxn modelId="{0B50635D-61D7-49E7-ACEF-93CD1F9B7B52}" type="presOf" srcId="{20B8082B-8541-4B38-9C33-0A6387D6E206}" destId="{36F79CBE-C850-4300-B611-EFF950A9B7A1}" srcOrd="0" destOrd="0" presId="urn:microsoft.com/office/officeart/2005/8/layout/cycle7"/>
    <dgm:cxn modelId="{0755BBAC-FC92-418E-95C1-5F6B41F99562}" srcId="{28EE5A0C-4932-40EE-AB96-856525ECBC86}" destId="{EEEFC051-DDC0-4D10-877A-B883B1EC3309}" srcOrd="4" destOrd="0" parTransId="{54D35DED-D5AE-4977-BCDF-D115834C99CF}" sibTransId="{20B8082B-8541-4B38-9C33-0A6387D6E206}"/>
    <dgm:cxn modelId="{E248D92E-72C6-4CB8-8332-4C2E77D001A9}" type="presOf" srcId="{CE25D839-DA95-4E22-8018-719CF78DBA36}" destId="{3F497F44-3D1D-49E6-88E2-771F8A113979}" srcOrd="1" destOrd="0" presId="urn:microsoft.com/office/officeart/2005/8/layout/cycle7"/>
    <dgm:cxn modelId="{2FCA0D6F-2905-4DEA-888A-1C9645BCA840}" type="presOf" srcId="{6BE107F3-1E97-4F04-A1A8-9CAFB7608467}" destId="{078DD1E0-8E28-4185-9D75-AA165F6F0E03}" srcOrd="0" destOrd="0" presId="urn:microsoft.com/office/officeart/2005/8/layout/cycle7"/>
    <dgm:cxn modelId="{B087E344-1132-4445-8BFF-265638FF2376}" type="presOf" srcId="{CE25D839-DA95-4E22-8018-719CF78DBA36}" destId="{448125FE-FDF3-48D3-A4AC-AD846BEB7D77}" srcOrd="0" destOrd="0" presId="urn:microsoft.com/office/officeart/2005/8/layout/cycle7"/>
    <dgm:cxn modelId="{36189FE7-5480-45BC-8D36-C0269E5CCAE1}" type="presParOf" srcId="{8CCB8FCA-6DAF-4F11-95DF-1E4DEA9F60A5}" destId="{A778BD88-0B46-43CF-ADEA-AEAD4CFE58C2}" srcOrd="0" destOrd="0" presId="urn:microsoft.com/office/officeart/2005/8/layout/cycle7"/>
    <dgm:cxn modelId="{21BE15FB-F520-485E-88C1-660B276D1893}" type="presParOf" srcId="{8CCB8FCA-6DAF-4F11-95DF-1E4DEA9F60A5}" destId="{448125FE-FDF3-48D3-A4AC-AD846BEB7D77}" srcOrd="1" destOrd="0" presId="urn:microsoft.com/office/officeart/2005/8/layout/cycle7"/>
    <dgm:cxn modelId="{3DB9B864-B779-47A4-9100-2182AC39ECE8}" type="presParOf" srcId="{448125FE-FDF3-48D3-A4AC-AD846BEB7D77}" destId="{3F497F44-3D1D-49E6-88E2-771F8A113979}" srcOrd="0" destOrd="0" presId="urn:microsoft.com/office/officeart/2005/8/layout/cycle7"/>
    <dgm:cxn modelId="{5EA5FDBC-14AA-4BFC-A5A5-2CCBFDA6A0A0}" type="presParOf" srcId="{8CCB8FCA-6DAF-4F11-95DF-1E4DEA9F60A5}" destId="{F4A0367B-BA02-435A-B384-9D5F4C2F0903}" srcOrd="2" destOrd="0" presId="urn:microsoft.com/office/officeart/2005/8/layout/cycle7"/>
    <dgm:cxn modelId="{FF497EA9-9A55-42E6-B409-BFE8EF18C0CD}" type="presParOf" srcId="{8CCB8FCA-6DAF-4F11-95DF-1E4DEA9F60A5}" destId="{078DD1E0-8E28-4185-9D75-AA165F6F0E03}" srcOrd="3" destOrd="0" presId="urn:microsoft.com/office/officeart/2005/8/layout/cycle7"/>
    <dgm:cxn modelId="{46608FBD-0919-4BB6-B785-E400847ECABB}" type="presParOf" srcId="{078DD1E0-8E28-4185-9D75-AA165F6F0E03}" destId="{4F76CE71-CB6C-459A-8A85-A5552CF29A96}" srcOrd="0" destOrd="0" presId="urn:microsoft.com/office/officeart/2005/8/layout/cycle7"/>
    <dgm:cxn modelId="{81B905BC-2C79-466C-9556-B18603F75589}" type="presParOf" srcId="{8CCB8FCA-6DAF-4F11-95DF-1E4DEA9F60A5}" destId="{4A826B3D-D0AD-4812-8793-1B2A9848D881}" srcOrd="4" destOrd="0" presId="urn:microsoft.com/office/officeart/2005/8/layout/cycle7"/>
    <dgm:cxn modelId="{152AEC53-E1A2-41C7-8DAE-A9CFA4808B38}" type="presParOf" srcId="{8CCB8FCA-6DAF-4F11-95DF-1E4DEA9F60A5}" destId="{02A44FEE-3B4E-4D6B-BCDC-C7055F351E40}" srcOrd="5" destOrd="0" presId="urn:microsoft.com/office/officeart/2005/8/layout/cycle7"/>
    <dgm:cxn modelId="{5AD4EB73-E46B-4200-A448-DC1516F5ED8A}" type="presParOf" srcId="{02A44FEE-3B4E-4D6B-BCDC-C7055F351E40}" destId="{A46CF17D-BB4F-4C18-8A19-0FA938BA3AAD}" srcOrd="0" destOrd="0" presId="urn:microsoft.com/office/officeart/2005/8/layout/cycle7"/>
    <dgm:cxn modelId="{FAC58D39-9C7B-4741-9ACD-6070F452FA0F}" type="presParOf" srcId="{8CCB8FCA-6DAF-4F11-95DF-1E4DEA9F60A5}" destId="{666B6001-C52F-4496-BFB0-01F85C82BFE7}" srcOrd="6" destOrd="0" presId="urn:microsoft.com/office/officeart/2005/8/layout/cycle7"/>
    <dgm:cxn modelId="{3F513BEF-3BD4-4747-979A-7D1D816AD66A}" type="presParOf" srcId="{8CCB8FCA-6DAF-4F11-95DF-1E4DEA9F60A5}" destId="{31A7B509-23EA-47F1-96ED-A40E61B13B54}" srcOrd="7" destOrd="0" presId="urn:microsoft.com/office/officeart/2005/8/layout/cycle7"/>
    <dgm:cxn modelId="{AE4DBC15-2D65-4C16-A775-6A171D929CA1}" type="presParOf" srcId="{31A7B509-23EA-47F1-96ED-A40E61B13B54}" destId="{C1AD6196-39A2-4E0C-AA79-9C1BC25ADA38}" srcOrd="0" destOrd="0" presId="urn:microsoft.com/office/officeart/2005/8/layout/cycle7"/>
    <dgm:cxn modelId="{BDA727F0-90E6-465F-B706-5C8E4B5DE3CE}" type="presParOf" srcId="{8CCB8FCA-6DAF-4F11-95DF-1E4DEA9F60A5}" destId="{8CDBF33F-0D8B-4FBB-A299-BD7E1B21F91D}" srcOrd="8" destOrd="0" presId="urn:microsoft.com/office/officeart/2005/8/layout/cycle7"/>
    <dgm:cxn modelId="{D567D5F8-276A-494F-A4BF-99D00EC5B2FC}" type="presParOf" srcId="{8CCB8FCA-6DAF-4F11-95DF-1E4DEA9F60A5}" destId="{36F79CBE-C850-4300-B611-EFF950A9B7A1}" srcOrd="9" destOrd="0" presId="urn:microsoft.com/office/officeart/2005/8/layout/cycle7"/>
    <dgm:cxn modelId="{B5C579FB-34E0-4A5B-A672-2ECB7BABD846}" type="presParOf" srcId="{36F79CBE-C850-4300-B611-EFF950A9B7A1}" destId="{6FD8F3C6-254D-4A28-B48A-2EE12FA96D9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78BD88-0B46-43CF-ADEA-AEAD4CFE58C2}">
      <dsp:nvSpPr>
        <dsp:cNvPr id="0" name=""/>
        <dsp:cNvSpPr/>
      </dsp:nvSpPr>
      <dsp:spPr>
        <a:xfrm>
          <a:off x="2450312" y="-144350"/>
          <a:ext cx="1830510" cy="8084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Речевое развитие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450312" y="-144350"/>
        <a:ext cx="1830510" cy="808481"/>
      </dsp:txXfrm>
    </dsp:sp>
    <dsp:sp modelId="{448125FE-FDF3-48D3-A4AC-AD846BEB7D77}">
      <dsp:nvSpPr>
        <dsp:cNvPr id="0" name=""/>
        <dsp:cNvSpPr/>
      </dsp:nvSpPr>
      <dsp:spPr>
        <a:xfrm rot="1537598">
          <a:off x="4263117" y="679904"/>
          <a:ext cx="352773" cy="1902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537598">
        <a:off x="4263117" y="679904"/>
        <a:ext cx="352773" cy="190288"/>
      </dsp:txXfrm>
    </dsp:sp>
    <dsp:sp modelId="{F4A0367B-BA02-435A-B384-9D5F4C2F0903}">
      <dsp:nvSpPr>
        <dsp:cNvPr id="0" name=""/>
        <dsp:cNvSpPr/>
      </dsp:nvSpPr>
      <dsp:spPr>
        <a:xfrm>
          <a:off x="4608516" y="885966"/>
          <a:ext cx="2089324" cy="9425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Художественно-эстетическое развитие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608516" y="885966"/>
        <a:ext cx="2089324" cy="942542"/>
      </dsp:txXfrm>
    </dsp:sp>
    <dsp:sp modelId="{078DD1E0-8E28-4185-9D75-AA165F6F0E03}">
      <dsp:nvSpPr>
        <dsp:cNvPr id="0" name=""/>
        <dsp:cNvSpPr/>
      </dsp:nvSpPr>
      <dsp:spPr>
        <a:xfrm rot="7270852">
          <a:off x="4985975" y="2073139"/>
          <a:ext cx="352773" cy="1902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7270852">
        <a:off x="4985975" y="2073139"/>
        <a:ext cx="352773" cy="190288"/>
      </dsp:txXfrm>
    </dsp:sp>
    <dsp:sp modelId="{4A826B3D-D0AD-4812-8793-1B2A9848D881}">
      <dsp:nvSpPr>
        <dsp:cNvPr id="0" name=""/>
        <dsp:cNvSpPr/>
      </dsp:nvSpPr>
      <dsp:spPr>
        <a:xfrm>
          <a:off x="3704823" y="2508057"/>
          <a:ext cx="1983806" cy="859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Физическое развитие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04823" y="2508057"/>
        <a:ext cx="1983806" cy="859321"/>
      </dsp:txXfrm>
    </dsp:sp>
    <dsp:sp modelId="{02A44FEE-3B4E-4D6B-BCDC-C7055F351E40}">
      <dsp:nvSpPr>
        <dsp:cNvPr id="0" name=""/>
        <dsp:cNvSpPr/>
      </dsp:nvSpPr>
      <dsp:spPr>
        <a:xfrm rot="10799884">
          <a:off x="3116186" y="2842621"/>
          <a:ext cx="352773" cy="1902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799884">
        <a:off x="3116186" y="2842621"/>
        <a:ext cx="352773" cy="190288"/>
      </dsp:txXfrm>
    </dsp:sp>
    <dsp:sp modelId="{666B6001-C52F-4496-BFB0-01F85C82BFE7}">
      <dsp:nvSpPr>
        <dsp:cNvPr id="0" name=""/>
        <dsp:cNvSpPr/>
      </dsp:nvSpPr>
      <dsp:spPr>
        <a:xfrm>
          <a:off x="1023650" y="2542146"/>
          <a:ext cx="1856672" cy="7913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Познавательное развитие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023650" y="2542146"/>
        <a:ext cx="1856672" cy="791328"/>
      </dsp:txXfrm>
    </dsp:sp>
    <dsp:sp modelId="{31A7B509-23EA-47F1-96ED-A40E61B13B54}">
      <dsp:nvSpPr>
        <dsp:cNvPr id="0" name=""/>
        <dsp:cNvSpPr/>
      </dsp:nvSpPr>
      <dsp:spPr>
        <a:xfrm rot="14470581">
          <a:off x="1338506" y="2048374"/>
          <a:ext cx="352773" cy="1902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4470581">
        <a:off x="1338506" y="2048374"/>
        <a:ext cx="352773" cy="190288"/>
      </dsp:txXfrm>
    </dsp:sp>
    <dsp:sp modelId="{8CDBF33F-0D8B-4FBB-A299-BD7E1B21F91D}">
      <dsp:nvSpPr>
        <dsp:cNvPr id="0" name=""/>
        <dsp:cNvSpPr/>
      </dsp:nvSpPr>
      <dsp:spPr>
        <a:xfrm>
          <a:off x="32343" y="813956"/>
          <a:ext cx="2014089" cy="9309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Социально-коммуникативное развитие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343" y="813956"/>
        <a:ext cx="2014089" cy="930934"/>
      </dsp:txXfrm>
    </dsp:sp>
    <dsp:sp modelId="{36F79CBE-C850-4300-B611-EFF950A9B7A1}">
      <dsp:nvSpPr>
        <dsp:cNvPr id="0" name=""/>
        <dsp:cNvSpPr/>
      </dsp:nvSpPr>
      <dsp:spPr>
        <a:xfrm rot="20179968">
          <a:off x="2071985" y="654397"/>
          <a:ext cx="352773" cy="19028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20179968">
        <a:off x="2071985" y="654397"/>
        <a:ext cx="352773" cy="190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DF5F4BA-0BA4-4F12-AAA3-7E96539B988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FEBB45-9AD0-4977-9FD3-C3C4D2747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F4BA-0BA4-4F12-AAA3-7E96539B988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BB45-9AD0-4977-9FD3-C3C4D2747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DF5F4BA-0BA4-4F12-AAA3-7E96539B988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FEBB45-9AD0-4977-9FD3-C3C4D2747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F4BA-0BA4-4F12-AAA3-7E96539B988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FEBB45-9AD0-4977-9FD3-C3C4D27477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F4BA-0BA4-4F12-AAA3-7E96539B988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5FEBB45-9AD0-4977-9FD3-C3C4D27477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F5F4BA-0BA4-4F12-AAA3-7E96539B988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FEBB45-9AD0-4977-9FD3-C3C4D27477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F5F4BA-0BA4-4F12-AAA3-7E96539B988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FEBB45-9AD0-4977-9FD3-C3C4D27477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F4BA-0BA4-4F12-AAA3-7E96539B988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FEBB45-9AD0-4977-9FD3-C3C4D2747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F4BA-0BA4-4F12-AAA3-7E96539B988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FEBB45-9AD0-4977-9FD3-C3C4D2747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F4BA-0BA4-4F12-AAA3-7E96539B988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FEBB45-9AD0-4977-9FD3-C3C4D27477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DF5F4BA-0BA4-4F12-AAA3-7E96539B988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FEBB45-9AD0-4977-9FD3-C3C4D27477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F5F4BA-0BA4-4F12-AAA3-7E96539B9886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FEBB45-9AD0-4977-9FD3-C3C4D2747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40324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Презентационный раздел основной образовательной программы дошкольного образования, реализуемой в МБДОУ №39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pnge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603081"/>
            <a:ext cx="4392488" cy="27539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Планируемые результаты освоения Программы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56166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Целевые ориентиры образования в раннем возрасте</a:t>
            </a:r>
          </a:p>
          <a:p>
            <a:pPr lvl="0"/>
            <a:r>
              <a:rPr lang="ru-RU" sz="3200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lvl="0"/>
            <a:r>
              <a:rPr lang="ru-RU" sz="3200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lvl="0"/>
            <a:r>
              <a:rPr lang="ru-RU" sz="3200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lvl="0"/>
            <a:r>
              <a:rPr lang="ru-RU" sz="3200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lvl="0"/>
            <a:r>
              <a:rPr lang="ru-RU" sz="3200" dirty="0" smtClean="0"/>
              <a:t>проявляет интерес к сверстникам; наблюдает за их действиями и подражает им;</a:t>
            </a:r>
          </a:p>
          <a:p>
            <a:pPr lvl="0"/>
            <a:r>
              <a:rPr lang="ru-RU" sz="3200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lvl="0"/>
            <a:r>
              <a:rPr lang="ru-RU" sz="3200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Планируемые результаты освоения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Целевые ориентиры образования в дошкольном возрасте</a:t>
            </a:r>
          </a:p>
          <a:p>
            <a:pPr lvl="0"/>
            <a:r>
              <a:rPr lang="ru-RU" dirty="0" smtClean="0"/>
              <a:t>ребенок овладевает основными культурными способами деятельности, проявляет </a:t>
            </a:r>
            <a:r>
              <a:rPr lang="ru-RU" b="1" dirty="0" smtClean="0"/>
              <a:t>инициативу и самостоятельность </a:t>
            </a:r>
            <a:r>
              <a:rPr lang="ru-RU" dirty="0" smtClean="0"/>
              <a:t>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lvl="0"/>
            <a:r>
              <a:rPr lang="ru-RU" dirty="0" smtClean="0"/>
              <a:t>ребенок обладает установкой </a:t>
            </a:r>
            <a:r>
              <a:rPr lang="ru-RU" b="1" dirty="0" smtClean="0"/>
              <a:t>положительного отношения </a:t>
            </a:r>
            <a:r>
              <a:rPr lang="ru-RU" dirty="0" smtClean="0"/>
              <a:t>к миру, к разным видам труда, другим людям и самому себе, обладает чувством </a:t>
            </a:r>
            <a:r>
              <a:rPr lang="ru-RU" b="1" dirty="0" smtClean="0"/>
              <a:t>собственного достоинства; </a:t>
            </a:r>
            <a:r>
              <a:rPr lang="ru-RU" dirty="0" smtClean="0"/>
              <a:t>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lvl="0"/>
            <a:r>
              <a:rPr lang="ru-RU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pPr lvl="0"/>
            <a:r>
              <a:rPr lang="ru-RU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Планируемые результаты освоения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Целевые ориентиры образования в дошкольном возрасте</a:t>
            </a:r>
          </a:p>
          <a:p>
            <a:pPr lvl="0"/>
            <a:r>
              <a:rPr lang="ru-RU" sz="18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lvl="0"/>
            <a:r>
              <a:rPr lang="ru-RU" sz="18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lvl="0"/>
            <a:r>
              <a:rPr lang="ru-RU" sz="1800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</a:t>
            </a:r>
          </a:p>
          <a:p>
            <a:pPr lvl="0"/>
            <a:r>
              <a:rPr lang="ru-RU" sz="1800" dirty="0" smtClean="0"/>
              <a:t>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</a:t>
            </a:r>
          </a:p>
          <a:p>
            <a:pPr lvl="0"/>
            <a:r>
              <a:rPr lang="ru-RU" sz="1800" dirty="0" smtClean="0"/>
              <a:t>ребенок способен к принятию собственных решений, опираясь на свои знания и умения в различных видах деятельности.</a:t>
            </a:r>
            <a:endParaRPr lang="ru-RU" sz="18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Образовательные области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9580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		Содержание программы включает различные виды деятельности совокупность , которых обеспечивает разностороннее развитие детей с учетом их возрастных и индивидуальных особенностях в образовательных областях.</a:t>
            </a:r>
          </a:p>
          <a:p>
            <a:endParaRPr lang="ru-RU" dirty="0"/>
          </a:p>
        </p:txBody>
      </p:sp>
      <p:pic>
        <p:nvPicPr>
          <p:cNvPr id="4" name="Picture 4" descr="Презентация «В гостях у художника». Воспитатель старшей группы- Терскова  Е.Г. | МБДОУ детский сад №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80842"/>
            <a:ext cx="3384376" cy="3466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Социально-коммуникативное развитие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8820472" cy="52292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направлено на усвоение норм и ценностей, принятых в обществе, включая моральные и нравственные ценности;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развитие общения и взаимодействия ребенка со взрослыми и сверстниками;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становление самостоятельности, целенаправленности и </a:t>
            </a:r>
            <a:r>
              <a:rPr lang="ru-RU" sz="2000" dirty="0" err="1" smtClean="0"/>
              <a:t>саморегуляции</a:t>
            </a:r>
            <a:r>
              <a:rPr lang="ru-RU" sz="2000" dirty="0" smtClean="0"/>
              <a:t> собственных действий;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формирование позитивных установок к различным видам труда и творчества;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формирование основ безопасного поведения в быту, социуме, природе.</a:t>
            </a:r>
          </a:p>
          <a:p>
            <a:pPr algn="just">
              <a:buNone/>
            </a:pP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Речевое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889248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включает владение речью как средством общения и культуры;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обогащение активного словаря;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развитие связной, грамматически правильной диалогической и монологической речи;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развитие речевого творчества;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развитие звуковой и интонационной культуры речи, фонематического слуха;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/>
              <a:t>формирование звуковой аналитико-синтетической активности как предпосылки обучения грамоте.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Физическое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8892480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</a:t>
            </a:r>
          </a:p>
          <a:p>
            <a:pPr algn="just"/>
            <a:r>
              <a:rPr lang="ru-RU" sz="2000" dirty="0" smtClean="0"/>
              <a:t>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</a:t>
            </a:r>
          </a:p>
          <a:p>
            <a:pPr algn="just"/>
            <a:r>
              <a:rPr lang="ru-RU" sz="2000" dirty="0" smtClean="0"/>
              <a:t>становление целенаправленности и </a:t>
            </a:r>
            <a:r>
              <a:rPr lang="ru-RU" sz="2000" dirty="0" err="1" smtClean="0"/>
              <a:t>саморегуляции</a:t>
            </a:r>
            <a:r>
              <a:rPr lang="ru-RU" sz="2000" dirty="0" smtClean="0"/>
              <a:t> в двигательной сфере;</a:t>
            </a:r>
          </a:p>
          <a:p>
            <a:pPr algn="just"/>
            <a:r>
              <a:rPr lang="ru-RU" sz="2000" dirty="0" smtClean="0"/>
              <a:t>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Познавательное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8892480" cy="44958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предполагает развитие интересов детей, любознательности и познавательной мотивации; </a:t>
            </a:r>
          </a:p>
          <a:p>
            <a:pPr algn="just"/>
            <a:r>
              <a:rPr lang="ru-RU" sz="2000" dirty="0" smtClean="0"/>
              <a:t>формирование познавательных действий, становление сознания; развитие воображения и творческой активности; </a:t>
            </a:r>
          </a:p>
          <a:p>
            <a:pPr algn="just"/>
            <a:r>
              <a:rPr lang="ru-RU" sz="2000" dirty="0" smtClean="0"/>
              <a:t>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Художественно-эстетическое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8892480" cy="449580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</a:p>
          <a:p>
            <a:pPr algn="just"/>
            <a:r>
              <a:rPr lang="ru-RU" sz="2000" dirty="0" smtClean="0"/>
              <a:t>становление эстетического отношения к окружающему миру; </a:t>
            </a:r>
          </a:p>
          <a:p>
            <a:pPr algn="just"/>
            <a:r>
              <a:rPr lang="ru-RU" sz="2000" dirty="0" smtClean="0"/>
              <a:t>формирование элементарных представлений о видах искусства; в</a:t>
            </a:r>
          </a:p>
          <a:p>
            <a:pPr algn="just"/>
            <a:r>
              <a:rPr lang="ru-RU" sz="2000" dirty="0" err="1" smtClean="0"/>
              <a:t>осприятие</a:t>
            </a:r>
            <a:r>
              <a:rPr lang="ru-RU" sz="2000" dirty="0" smtClean="0"/>
              <a:t> музыки, художественной литературы, фольклора;</a:t>
            </a:r>
          </a:p>
          <a:p>
            <a:pPr algn="just"/>
            <a:r>
              <a:rPr lang="ru-RU" sz="2000" dirty="0" smtClean="0"/>
              <a:t>стимулирование сопереживания персонажам художественных произведений; </a:t>
            </a:r>
          </a:p>
          <a:p>
            <a:pPr algn="just"/>
            <a:r>
              <a:rPr lang="ru-RU" sz="2000" dirty="0" smtClean="0"/>
              <a:t>реализацию самостоятельной творческой деятельности детей (изобразительной, конструктивно-модельной, музыкальной и др.).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Особенности образовательной деятельности  разных видов и культурных практик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49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/>
              <a:t>Виды детской деятельности, связанные с реализацией программы:</a:t>
            </a:r>
          </a:p>
          <a:p>
            <a:pPr lvl="0" algn="just"/>
            <a:r>
              <a:rPr lang="ru-RU" sz="2400" dirty="0" smtClean="0"/>
              <a:t> предметная и игровая, речевая и коммуникативная;</a:t>
            </a:r>
          </a:p>
          <a:p>
            <a:pPr lvl="0" algn="just"/>
            <a:r>
              <a:rPr lang="ru-RU" sz="2400" dirty="0" smtClean="0"/>
              <a:t> познавательная деятельность и экспериментирование;</a:t>
            </a:r>
          </a:p>
          <a:p>
            <a:pPr lvl="0" algn="just"/>
            <a:r>
              <a:rPr lang="ru-RU" sz="2400" dirty="0" smtClean="0"/>
              <a:t> продуктивная (рисование, аппликация, лепка;</a:t>
            </a:r>
          </a:p>
          <a:p>
            <a:pPr lvl="0" algn="just"/>
            <a:r>
              <a:rPr lang="ru-RU" sz="2400" dirty="0" smtClean="0"/>
              <a:t> конструирование и моделирование;</a:t>
            </a:r>
          </a:p>
          <a:p>
            <a:pPr lvl="0" algn="just"/>
            <a:r>
              <a:rPr lang="ru-RU" sz="2400" dirty="0" smtClean="0"/>
              <a:t> труд;</a:t>
            </a:r>
          </a:p>
          <a:p>
            <a:pPr lvl="0" algn="just"/>
            <a:r>
              <a:rPr lang="ru-RU" sz="2400" dirty="0" smtClean="0"/>
              <a:t>музыкальная;</a:t>
            </a:r>
          </a:p>
          <a:p>
            <a:pPr lvl="0" algn="just"/>
            <a:r>
              <a:rPr lang="ru-RU" sz="2400" dirty="0" smtClean="0"/>
              <a:t>театрально-игровая.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Полное название ООП ДО МБДОУ №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39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572000" cy="434908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x-none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программа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дошкольного образовательного учреждения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t="1225"/>
          <a:stretch>
            <a:fillRect/>
          </a:stretch>
        </p:blipFill>
        <p:spPr bwMode="auto">
          <a:xfrm>
            <a:off x="4644008" y="4149080"/>
            <a:ext cx="3905278" cy="219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644008" y="1556792"/>
            <a:ext cx="0" cy="4752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532440" y="1556792"/>
            <a:ext cx="0" cy="4752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644008" y="6309320"/>
            <a:ext cx="3888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644008" y="1556792"/>
            <a:ext cx="3888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Особенности образовательной деятельности  разных видов и культурных практик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49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dirty="0" smtClean="0"/>
              <a:t>Культурные практики представляют собой разнообразные, основанные на текущих и перспективных интересах ребенка виды самостоятельной деятельности, поведения и опыта, складывающегося с первых дней его жизни; обеспечивают активную и продуктивную образовательную деятельность ребенка (Н.Б.Крылова). Они включают привычные для ребенка способы самоопределения и самореализации, тесно связанные с содержанием его бытия. Такие умения формируются в период дошкольного детства. Затем совершенствуются в течение всей жизни. 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Особенности образовательной деятельности  разных видов и культурных практик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9144000" cy="576064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500" dirty="0" smtClean="0"/>
              <a:t>Они включают готовность и способность ребенка  действовать во всех обстоятельствах жизни и деятельности на основе культурных норм и выражают:</a:t>
            </a:r>
          </a:p>
          <a:p>
            <a:pPr lvl="0" algn="just"/>
            <a:r>
              <a:rPr lang="ru-RU" sz="3500" dirty="0" smtClean="0"/>
              <a:t> содержание, качество и направленность его действий и поступков;</a:t>
            </a:r>
          </a:p>
          <a:p>
            <a:pPr lvl="0" algn="just"/>
            <a:r>
              <a:rPr lang="ru-RU" sz="3500" dirty="0" smtClean="0"/>
              <a:t> индивидуальные особенности (оригинальность и уникальность) его действий;</a:t>
            </a:r>
          </a:p>
          <a:p>
            <a:pPr lvl="0" algn="just"/>
            <a:r>
              <a:rPr lang="ru-RU" sz="3500" dirty="0" smtClean="0"/>
              <a:t> принятие и освоение культурных норм сообщества, к которому принадлежит ребенок;</a:t>
            </a:r>
          </a:p>
          <a:p>
            <a:pPr lvl="0" algn="just"/>
            <a:r>
              <a:rPr lang="ru-RU" sz="3500" dirty="0" smtClean="0"/>
              <a:t> принятие общезначимых культурных образцов деятельности и поведения.</a:t>
            </a:r>
          </a:p>
          <a:p>
            <a:pPr algn="just">
              <a:buNone/>
            </a:pPr>
            <a:r>
              <a:rPr lang="ru-RU" sz="3500" dirty="0" smtClean="0"/>
              <a:t>		Данные культурные умения реализуются в образовательном процессе через разные виды образовательной деятельности:</a:t>
            </a:r>
          </a:p>
          <a:p>
            <a:pPr lvl="0" algn="just"/>
            <a:r>
              <a:rPr lang="ru-RU" sz="3500" dirty="0" smtClean="0"/>
              <a:t> образовательную деятельность в ходе режимных моментов,</a:t>
            </a:r>
          </a:p>
          <a:p>
            <a:pPr lvl="0" algn="just"/>
            <a:r>
              <a:rPr lang="ru-RU" sz="3500" dirty="0" smtClean="0"/>
              <a:t> самостоятельную деятельность детей,</a:t>
            </a:r>
          </a:p>
          <a:p>
            <a:pPr lvl="0" algn="just"/>
            <a:r>
              <a:rPr lang="ru-RU" sz="3500" dirty="0" smtClean="0"/>
              <a:t> образовательную деятельность в ходе совместной деятельности с педагогом,</a:t>
            </a:r>
          </a:p>
          <a:p>
            <a:pPr lvl="0" algn="just"/>
            <a:r>
              <a:rPr lang="ru-RU" sz="3500" dirty="0" smtClean="0"/>
              <a:t> совместную деятельность с семьей.</a:t>
            </a:r>
          </a:p>
          <a:p>
            <a:pPr algn="just">
              <a:buNone/>
            </a:pPr>
            <a:endParaRPr lang="ru-RU" sz="3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Культурные игровые практики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628800"/>
          <a:ext cx="9144000" cy="5192362"/>
        </p:xfrm>
        <a:graphic>
          <a:graphicData uri="http://schemas.openxmlformats.org/drawingml/2006/table">
            <a:tbl>
              <a:tblPr/>
              <a:tblGrid>
                <a:gridCol w="2405196"/>
                <a:gridCol w="2405196"/>
                <a:gridCol w="2166804"/>
                <a:gridCol w="2166804"/>
              </a:tblGrid>
              <a:tr h="457559">
                <a:tc>
                  <a:txBody>
                    <a:bodyPr/>
                    <a:lstStyle/>
                    <a:p>
                      <a:pPr marL="90170" marR="9017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деятельность в ходе режимных моментов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образовательная деятельность детей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7637">
                <a:tc rowSpan="7"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Сюрпризные игровые моменты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Игровые моменты-переходы от одного режимного момента к другому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Игры-наблюдения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Подвижные игры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Сюжетно-ролевые игры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Строительные игры</a:t>
                      </a: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Индивидуальная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Игры по выбору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Игры-«секреты»</a:t>
                      </a: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Групповая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Игры рядом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Игры по инициативе детей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Игры «предпочтения»</a:t>
                      </a: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Коллективная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Игры –«времяпрепровождения»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Игры-«события»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Игры – «сотворчество»</a:t>
                      </a: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деятельность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Прямое руководство игрой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Игра-беседа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Игровые обучающие ситуации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Игра-занятие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Игра-драматизация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Игра-экспериментирование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Игра-моделирование</a:t>
                      </a: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Косвенное руководство игрой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7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9017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Через предметно-игровую среду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marR="901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Проблемные ситуации</a:t>
                      </a:r>
                    </a:p>
                    <a:p>
                      <a:pPr marL="90170" marR="901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Игры, провоцирующие изменения игровой среды</a:t>
                      </a:r>
                    </a:p>
                    <a:p>
                      <a:pPr marL="90170" marR="901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Игры-путешествия</a:t>
                      </a:r>
                    </a:p>
                    <a:p>
                      <a:pPr marL="90170" marR="901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Игры-развлечения</a:t>
                      </a:r>
                    </a:p>
                    <a:p>
                      <a:pPr marL="90170" marR="9017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Игры-аттракционы</a:t>
                      </a: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Через сверстников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Совместно-игровые действия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Игра-диалог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Игра-треннинг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Режиссерские игры</a:t>
                      </a: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Совместная образовательная деятельность детей и родителей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Индивидуальная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Групповая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Межгрупповая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6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Народные игры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Развивающие игры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Строительные игры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Спортивные игры</a:t>
                      </a: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Игра на установление детско-родительских отношений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Игровые тренинги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Досуговые игры</a:t>
                      </a: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Игры-конкурсы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Неделя игры и игрушки в детском саду</a:t>
                      </a:r>
                    </a:p>
                    <a:p>
                      <a:pPr marL="90170"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Игровые досуги и праздники</a:t>
                      </a:r>
                    </a:p>
                  </a:txBody>
                  <a:tcPr marL="46114" marR="46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Особенности взаимодействия педагогического коллектива с семьями воспитанников</a:t>
            </a:r>
            <a:endParaRPr lang="ru-RU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6448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sz="2400" dirty="0" smtClean="0"/>
              <a:t>Основные направления и формы взаимодействия с семьей:</a:t>
            </a:r>
          </a:p>
          <a:p>
            <a:pPr lvl="0"/>
            <a:r>
              <a:rPr lang="ru-RU" sz="2400" dirty="0" smtClean="0"/>
              <a:t>социально-педагогическая диагностика с использованием бесед, анкетирования, сочинений;</a:t>
            </a:r>
          </a:p>
          <a:p>
            <a:pPr lvl="0"/>
            <a:r>
              <a:rPr lang="ru-RU" sz="2400" dirty="0" smtClean="0"/>
              <a:t>посещение педагогами семей воспитанников;</a:t>
            </a:r>
          </a:p>
          <a:p>
            <a:pPr lvl="0"/>
            <a:r>
              <a:rPr lang="ru-RU" sz="2400" dirty="0" smtClean="0"/>
              <a:t>организация дней открытых дверей в детском саду;</a:t>
            </a:r>
          </a:p>
          <a:p>
            <a:pPr lvl="0"/>
            <a:r>
              <a:rPr lang="ru-RU" sz="2400" dirty="0" smtClean="0"/>
              <a:t>родительские собрания;</a:t>
            </a:r>
          </a:p>
          <a:p>
            <a:pPr lvl="0"/>
            <a:r>
              <a:rPr lang="ru-RU" sz="2400" dirty="0" smtClean="0"/>
              <a:t>родительские клубы;</a:t>
            </a:r>
          </a:p>
          <a:p>
            <a:pPr lvl="0"/>
            <a:r>
              <a:rPr lang="ru-RU" sz="2400" dirty="0" smtClean="0"/>
              <a:t>родительские чтения;</a:t>
            </a:r>
          </a:p>
          <a:p>
            <a:pPr lvl="0"/>
            <a:r>
              <a:rPr lang="ru-RU" sz="2400" dirty="0" smtClean="0"/>
              <a:t>информирование родителей с помощью наглядной информации;</a:t>
            </a:r>
          </a:p>
          <a:p>
            <a:pPr lvl="0"/>
            <a:r>
              <a:rPr lang="ru-RU" sz="2400" dirty="0" smtClean="0"/>
              <a:t>размещение информации на сайт МБДОУ.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Совместная деятельность педагогов, родителей, детей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64488" cy="5257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		</a:t>
            </a:r>
            <a:r>
              <a:rPr lang="ru-RU" sz="2400" dirty="0" smtClean="0"/>
              <a:t>Совместная деятельность  организуется в разнообразных традиционных и инновационных формах (акции, ассамблеи, вечера музыки  и поэзии, посещение семьями программных мероприятий семейного абонемента, организованных учреждениями культуры по запросу детского сада; семейные гостиные, фестивали, семейные клубы, вечера вопросов и ответов, салоны, студии, праздники, прогулки, экскурсии, проектная деятельность, семейный театр).</a:t>
            </a:r>
          </a:p>
          <a:p>
            <a:pPr lvl="0"/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Особенности взаимодействия педагогического коллектива с семьями воспитанников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smtClean="0"/>
              <a:t>Семейные художественные студии</a:t>
            </a:r>
            <a:r>
              <a:rPr lang="ru-RU" sz="2800" dirty="0" smtClean="0"/>
              <a:t> – художественные мастерские, объединяющие семьи воспитанников для занятий творчеством в сопровождении педагога. Взаимодействие педагога детей и родителей может быть разнообразным по форме: мастер-классы для родителей по рисунку, рукоделию; встречи с мастерами декоративно-прикладного искусства; посещение музеев, художественных выставок.</a:t>
            </a:r>
          </a:p>
          <a:p>
            <a:r>
              <a:rPr lang="ru-RU" sz="2800" b="1" dirty="0" smtClean="0"/>
              <a:t>Семейные праздники </a:t>
            </a:r>
            <a:r>
              <a:rPr lang="ru-RU" sz="2800" dirty="0" smtClean="0"/>
              <a:t>– это особый день в детском саду, объединяющий  педагогов и семьи воспитанников  по случаю какого-то события. Например: День матери, Всероссийский день семьи, любви и верности (8 июля). Наиболее значимы семейные праздники для семей с детьми раннего возраста.</a:t>
            </a:r>
          </a:p>
          <a:p>
            <a:r>
              <a:rPr lang="ru-RU" sz="2800" b="1" dirty="0" smtClean="0"/>
              <a:t>Семейные плакаты и стенгазеты </a:t>
            </a:r>
            <a:r>
              <a:rPr lang="ru-RU" sz="2800" dirty="0" smtClean="0"/>
              <a:t>– совместное творчество педагогов, детей и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</a:rPr>
              <a:t>Особенности взаимодействия педагогического коллектива с семьями воспитанников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/>
              <a:t>Проектная деятельность</a:t>
            </a:r>
            <a:r>
              <a:rPr lang="ru-RU" sz="2400" dirty="0" smtClean="0"/>
              <a:t>. Эта форма давно и успешно используется педагогами детского сада. Темами проектов могут стать любые идеи, направленные  на улучшение отношений взрослых и детей, на развитие инициативности, ответственности.</a:t>
            </a:r>
          </a:p>
          <a:p>
            <a:pPr algn="just"/>
            <a:r>
              <a:rPr lang="ru-RU" sz="2400" b="1" dirty="0" smtClean="0"/>
              <a:t>Семейный календарь </a:t>
            </a:r>
            <a:r>
              <a:rPr lang="ru-RU" sz="2400" dirty="0" smtClean="0"/>
              <a:t>– может состоять из 2-х частей:</a:t>
            </a:r>
          </a:p>
          <a:p>
            <a:pPr algn="just"/>
            <a:r>
              <a:rPr lang="ru-RU" sz="2400" b="1" dirty="0" smtClean="0"/>
              <a:t>1</a:t>
            </a:r>
            <a:r>
              <a:rPr lang="ru-RU" sz="2400" dirty="0" smtClean="0"/>
              <a:t>.Предлагаемая детским садом для всех участников может включать в себя:  сведения о сезоне, народных праздниках и рекомендации по их проведению в семье, рекомендации по проведению всемирных, всероссийских, областных, городских праздниках; рекомендации по организации бесед с детьми о профессиях; о репертуаре учреждений культуры и т.д.</a:t>
            </a:r>
          </a:p>
          <a:p>
            <a:pPr algn="just"/>
            <a:r>
              <a:rPr lang="ru-RU" sz="2400" b="1" dirty="0" smtClean="0"/>
              <a:t>2</a:t>
            </a:r>
            <a:r>
              <a:rPr lang="ru-RU" sz="2400" dirty="0" smtClean="0"/>
              <a:t>. Эта часть планируется семьей и может содержать следующие сведения: о семейных праздниках, о семейных прогулках, поездках и </a:t>
            </a:r>
            <a:r>
              <a:rPr lang="ru-RU" sz="2400" dirty="0" err="1" smtClean="0"/>
              <a:t>др</a:t>
            </a:r>
            <a:r>
              <a:rPr lang="ru-RU" sz="2400" dirty="0" smtClean="0"/>
              <a:t>, о семейном отдыхе.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5" descr="C:\Users\Andhey\Desktop\радуга\974393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78444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80528" y="1484784"/>
            <a:ext cx="6120680" cy="51571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dirty="0" smtClean="0"/>
              <a:t>    	</a:t>
            </a:r>
            <a:r>
              <a:rPr lang="ru-RU" sz="2000" dirty="0" smtClean="0"/>
              <a:t>	</a:t>
            </a:r>
            <a:r>
              <a:rPr lang="ru-RU" sz="1800" dirty="0" smtClean="0"/>
              <a:t>Основная образовательная программа</a:t>
            </a:r>
            <a:r>
              <a:rPr lang="en-US" sz="1800" dirty="0" smtClean="0"/>
              <a:t> </a:t>
            </a:r>
            <a:r>
              <a:rPr lang="ru-RU" sz="1800" dirty="0" smtClean="0"/>
              <a:t>МБДОУ № 39 разработана в соответствии с Законом РФ  «Об образовании в Российской Федерации» на основе Федерального государственного образовательного стандарта дошкольного образования, утвержденного приказом Министерства образования и науки РФ от 17 октября 2013 г. № 1155, с учетом примерной основной образовательной программы, одобренной решением федерального </a:t>
            </a:r>
            <a:r>
              <a:rPr lang="ru-RU" sz="1800" dirty="0" err="1" smtClean="0"/>
              <a:t>учебно</a:t>
            </a:r>
            <a:r>
              <a:rPr lang="ru-RU" sz="1800" dirty="0" smtClean="0"/>
              <a:t> – методического объединения по общему образованию (протокол от 20.05.2016 № 2/15) и с учетом Комплексной образовательной программы дошкольного образования «ДЕТСТВО» / Т. И. Бабаева, А. Г. Гогоберидзе, О. В. Солнцева и др. — СПб. : ООО «ИЗДАТЕЛЬСТВО «ДЕТСТВО-ПРЕСС», 2019 г. (с 3-х до 7-ми лет), «От рождения до школы», Инновационная программа дошкольного образования.  / Под ред. Н. Е. </a:t>
            </a:r>
            <a:r>
              <a:rPr lang="ru-RU" sz="1800" dirty="0" err="1" smtClean="0"/>
              <a:t>Вераксы</a:t>
            </a:r>
            <a:r>
              <a:rPr lang="ru-RU" sz="1800" dirty="0" smtClean="0"/>
              <a:t>, Т. С. Комаровой, Э. М. Дорофеевой. — Издание пятое (инновационное), исп. и доп. — М.: МОЗАИКА-СИНТЕЗ, 2019 г. (с года до 3-х лет). </a:t>
            </a:r>
          </a:p>
          <a:p>
            <a:pPr algn="just">
              <a:buNone/>
            </a:pPr>
            <a:endParaRPr lang="ru-RU" sz="1800" dirty="0"/>
          </a:p>
        </p:txBody>
      </p:sp>
      <p:pic>
        <p:nvPicPr>
          <p:cNvPr id="15364" name="Picture 4" descr="Программа &quot;Детств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4293" y="0"/>
            <a:ext cx="2509706" cy="3212976"/>
          </a:xfrm>
          <a:prstGeom prst="rect">
            <a:avLst/>
          </a:prstGeom>
          <a:noFill/>
        </p:spPr>
      </p:pic>
      <p:pic>
        <p:nvPicPr>
          <p:cNvPr id="15366" name="Picture 6" descr="ОТ РОЖДЕНИЯ ДО ШКОЛЫ. Инновационная программа дошкольного образования. ФГОС"/>
          <p:cNvPicPr>
            <a:picLocks noChangeAspect="1" noChangeArrowheads="1"/>
          </p:cNvPicPr>
          <p:nvPr/>
        </p:nvPicPr>
        <p:blipFill>
          <a:blip r:embed="rId3" cstate="print"/>
          <a:srcRect l="17955" t="3780" r="17786" b="4556"/>
          <a:stretch>
            <a:fillRect/>
          </a:stretch>
        </p:blipFill>
        <p:spPr bwMode="auto">
          <a:xfrm>
            <a:off x="6084168" y="3417696"/>
            <a:ext cx="2411760" cy="3440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Характеристика воспитанников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/>
              <a:t>Количество </a:t>
            </a:r>
            <a:r>
              <a:rPr lang="ru-RU" sz="2400" dirty="0" smtClean="0"/>
              <a:t>воспитанников на сентябрь 2020 </a:t>
            </a:r>
            <a:r>
              <a:rPr lang="ru-RU" sz="2400" dirty="0" smtClean="0"/>
              <a:t>года – 107 человек</a:t>
            </a:r>
          </a:p>
          <a:p>
            <a:r>
              <a:rPr lang="ru-RU" sz="2400" dirty="0" smtClean="0"/>
              <a:t>1 </a:t>
            </a:r>
            <a:r>
              <a:rPr lang="ru-RU" sz="2400" dirty="0" smtClean="0"/>
              <a:t>группа (с 1 до 3 лет) -16 человек</a:t>
            </a:r>
          </a:p>
          <a:p>
            <a:r>
              <a:rPr lang="ru-RU" sz="2400" dirty="0" smtClean="0"/>
              <a:t>3 группа (с 6 до 7 лет) - 22 человека </a:t>
            </a:r>
          </a:p>
          <a:p>
            <a:r>
              <a:rPr lang="ru-RU" sz="2400" dirty="0" smtClean="0"/>
              <a:t>4 группа (с 4 до 5 лет) - 21 человек</a:t>
            </a:r>
          </a:p>
          <a:p>
            <a:r>
              <a:rPr lang="ru-RU" sz="2400" dirty="0" smtClean="0"/>
              <a:t>5 группа (с 2 до 4 лет) - 25 человек </a:t>
            </a:r>
          </a:p>
          <a:p>
            <a:r>
              <a:rPr lang="ru-RU" sz="2400" dirty="0" smtClean="0"/>
              <a:t>6 </a:t>
            </a:r>
            <a:r>
              <a:rPr lang="ru-RU" sz="2400" dirty="0" smtClean="0"/>
              <a:t>группа </a:t>
            </a:r>
            <a:r>
              <a:rPr lang="ru-RU" sz="2400" dirty="0" smtClean="0"/>
              <a:t>(с 5 до 6 лет) - 23 </a:t>
            </a:r>
            <a:r>
              <a:rPr lang="ru-RU" sz="2400" dirty="0" smtClean="0"/>
              <a:t>человека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smtClean="0"/>
              <a:t>	Детей </a:t>
            </a:r>
            <a:r>
              <a:rPr lang="ru-RU" sz="2400" dirty="0" smtClean="0"/>
              <a:t>с ОВЗ нет.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Структура ООП ДО МБДОУ №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39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3124944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	</a:t>
            </a:r>
            <a:r>
              <a:rPr lang="ru-RU" sz="2400" dirty="0" smtClean="0"/>
              <a:t>Программа включает три основных раздела: целевой, содержательный, организационный, в каждом из них отражается обязательная часть и часть, формируемая участниками образовательных отношений. </a:t>
            </a:r>
          </a:p>
          <a:p>
            <a:pPr algn="just">
              <a:buNone/>
            </a:pPr>
            <a:r>
              <a:rPr lang="ru-RU" sz="2000" dirty="0" smtClean="0"/>
              <a:t>		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Комплект настенных декораций ДЕТИ ИГРАЮТ В МЯЧ, 0,973*1,01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6447"/>
            <a:ext cx="4176464" cy="3651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Структура ООП ДО МБДОУ №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39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324544" y="1412776"/>
            <a:ext cx="9468544" cy="3124944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	</a:t>
            </a:r>
            <a:r>
              <a:rPr lang="ru-RU" sz="2400" dirty="0" smtClean="0"/>
              <a:t>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187624" y="3284984"/>
          <a:ext cx="676875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9144000" cy="544522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i="1" dirty="0" smtClean="0"/>
              <a:t>	</a:t>
            </a:r>
            <a:r>
              <a:rPr lang="ru-RU" i="1" dirty="0" smtClean="0"/>
              <a:t>	</a:t>
            </a:r>
            <a:r>
              <a:rPr lang="ru-RU" sz="8000" dirty="0" smtClean="0"/>
              <a:t>Обязательная </a:t>
            </a:r>
            <a:r>
              <a:rPr lang="ru-RU" sz="8000" dirty="0" smtClean="0"/>
              <a:t>часть Программы предполагает комплексность подхода, обеспечивая развитие детей во всех пяти взаимодополняющих образовательных областях (пункт 2.5 Стандарта).</a:t>
            </a:r>
          </a:p>
          <a:p>
            <a:pPr algn="just">
              <a:buNone/>
            </a:pPr>
            <a:r>
              <a:rPr lang="ru-RU" sz="8000" i="1" dirty="0" smtClean="0"/>
              <a:t>		В </a:t>
            </a:r>
            <a:r>
              <a:rPr lang="ru-RU" sz="8000" i="1" dirty="0" smtClean="0"/>
              <a:t>части, формируемой участниками образовательных отношений, представлена образовательная деятельность: по развитию речи, познавательному развитию, художественно-эстетическому развитию, развитию эмоциональной сферы, региональный компонент на основе авторских программ и технологий:</a:t>
            </a:r>
            <a:endParaRPr lang="ru-RU" sz="8000" dirty="0" smtClean="0"/>
          </a:p>
          <a:p>
            <a:pPr lvl="0" algn="just"/>
            <a:r>
              <a:rPr lang="ru-RU" sz="8000" i="1" dirty="0" smtClean="0"/>
              <a:t>Муниципальная программа по реализации регионального компонента «</a:t>
            </a:r>
            <a:r>
              <a:rPr lang="ru-RU" sz="8000" i="1" dirty="0" smtClean="0"/>
              <a:t>Детство</a:t>
            </a:r>
            <a:r>
              <a:rPr lang="ru-RU" sz="8000" dirty="0" smtClean="0"/>
              <a:t> </a:t>
            </a:r>
            <a:r>
              <a:rPr lang="ru-RU" sz="8000" i="1" dirty="0" smtClean="0"/>
              <a:t>на </a:t>
            </a:r>
            <a:r>
              <a:rPr lang="ru-RU" sz="8000" i="1" dirty="0" smtClean="0"/>
              <a:t>берегу </a:t>
            </a:r>
            <a:r>
              <a:rPr lang="ru-RU" sz="8000" i="1" dirty="0" err="1" smtClean="0"/>
              <a:t>Клязьмы</a:t>
            </a:r>
            <a:r>
              <a:rPr lang="ru-RU" sz="8000" i="1" dirty="0" smtClean="0"/>
              <a:t>, или зайцы </a:t>
            </a:r>
            <a:r>
              <a:rPr lang="ru-RU" sz="8000" i="1" dirty="0" err="1" smtClean="0"/>
              <a:t>Коська</a:t>
            </a:r>
            <a:r>
              <a:rPr lang="ru-RU" sz="8000" i="1" dirty="0" smtClean="0"/>
              <a:t> и Мотя приглашают в гости». Авторы: творческая группа педагогов МДОУ города под руководством Беловой И.Н., 2017.</a:t>
            </a:r>
            <a:endParaRPr lang="ru-RU" sz="8000" dirty="0" smtClean="0"/>
          </a:p>
          <a:p>
            <a:pPr lvl="0" algn="just"/>
            <a:r>
              <a:rPr lang="ru-RU" sz="8000" i="1" dirty="0" smtClean="0"/>
              <a:t>Парциальная программа «Азы финансовой культуры для дошкольников». </a:t>
            </a:r>
            <a:r>
              <a:rPr lang="ru-RU" sz="8000" i="1" dirty="0" err="1" smtClean="0"/>
              <a:t>Семенкова</a:t>
            </a:r>
            <a:r>
              <a:rPr lang="ru-RU" sz="8000" i="1" dirty="0" smtClean="0"/>
              <a:t> Е. В.,  </a:t>
            </a:r>
            <a:r>
              <a:rPr lang="ru-RU" sz="8000" i="1" dirty="0" err="1" smtClean="0"/>
              <a:t>Л.В.Стеханович</a:t>
            </a:r>
            <a:r>
              <a:rPr lang="ru-RU" sz="8000" dirty="0" smtClean="0"/>
              <a:t> </a:t>
            </a:r>
            <a:r>
              <a:rPr lang="ru-RU" sz="8000" i="1" dirty="0" smtClean="0"/>
              <a:t>М.: ООО «Издательство «ВИТА-ПРЕСС», 2019.</a:t>
            </a:r>
            <a:endParaRPr lang="ru-RU" sz="8000" dirty="0" smtClean="0"/>
          </a:p>
          <a:p>
            <a:pPr lvl="0" algn="just"/>
            <a:r>
              <a:rPr lang="ru-RU" sz="8000" i="1" dirty="0" smtClean="0"/>
              <a:t>Модель сопровождения семьи и ребенка раннего возраста. Авторы: творческая группа педагогов МБДОУ № 39 под руководством Плотниковой Ю.В., 2016.</a:t>
            </a:r>
            <a:endParaRPr lang="ru-RU" sz="8000" dirty="0" smtClean="0"/>
          </a:p>
          <a:p>
            <a:pPr algn="just">
              <a:buNone/>
            </a:pPr>
            <a:r>
              <a:rPr lang="ru-RU" sz="80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Цель программы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9144000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400" dirty="0" smtClean="0"/>
              <a:t>Создание условий развития ребенка, открывающие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 создание развивающей образовательной среды.</a:t>
            </a:r>
          </a:p>
          <a:p>
            <a:endParaRPr lang="ru-RU" dirty="0"/>
          </a:p>
        </p:txBody>
      </p:sp>
      <p:pic>
        <p:nvPicPr>
          <p:cNvPr id="4" name="Picture 4" descr="Детский сад №40 &quot;Солнышко&quot;, Хмельницкий | на сайте Dity in 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3101576" cy="3068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Задачи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900" dirty="0" smtClean="0"/>
              <a:t>Охрана и укрепление здоровья детей, обеспечение их физического и психического здоровья и эмоционального благополучия.</a:t>
            </a:r>
          </a:p>
          <a:p>
            <a:pPr lvl="0"/>
            <a:r>
              <a:rPr lang="ru-RU" sz="1900" dirty="0" smtClean="0"/>
              <a:t>Развитие инициативы, как </a:t>
            </a:r>
            <a:r>
              <a:rPr lang="ru-RU" sz="1900" dirty="0" err="1" smtClean="0"/>
              <a:t>целеполагания</a:t>
            </a:r>
            <a:r>
              <a:rPr lang="ru-RU" sz="1900" dirty="0" smtClean="0"/>
              <a:t> и волевого усилия, следование социальным нормам и правилам, развитие самостоятельности и ответственности.</a:t>
            </a:r>
          </a:p>
          <a:p>
            <a:pPr lvl="0"/>
            <a:r>
              <a:rPr lang="ru-RU" sz="1900" dirty="0" smtClean="0"/>
              <a:t>Развитие познавательной инициативы: познавательных действий, интересов, любознательности и предпосылок к учебной деятельности.</a:t>
            </a:r>
          </a:p>
          <a:p>
            <a:pPr lvl="0"/>
            <a:r>
              <a:rPr lang="ru-RU" sz="1900" dirty="0" smtClean="0"/>
              <a:t>Развитие коммуникативной инициативы: речи как средства общения и культуры, взаимопонимания, поддержания слаженного взаимодействия.</a:t>
            </a:r>
          </a:p>
          <a:p>
            <a:pPr lvl="0"/>
            <a:r>
              <a:rPr lang="ru-RU" sz="1900" dirty="0" smtClean="0"/>
              <a:t>Развитие творческой инициативы: </a:t>
            </a:r>
            <a:r>
              <a:rPr lang="ru-RU" sz="1900" dirty="0" err="1" smtClean="0"/>
              <a:t>креативного</a:t>
            </a:r>
            <a:r>
              <a:rPr lang="ru-RU" sz="1900" dirty="0" smtClean="0"/>
              <a:t> потенциала каждого ребёнка, как субъекта взаимоотношений с социумом, становление эстетического преобразовательного отношения к окружающему миру.</a:t>
            </a:r>
          </a:p>
          <a:p>
            <a:pPr lvl="0"/>
            <a:r>
              <a:rPr lang="ru-RU" sz="1900" i="1" dirty="0" smtClean="0"/>
              <a:t>Развитие представлений у детей о родном крае: городе, культуре, природе, истории и </a:t>
            </a:r>
            <a:r>
              <a:rPr lang="ru-RU" sz="1900" i="1" dirty="0" err="1" smtClean="0"/>
              <a:t>традгщиях</a:t>
            </a:r>
            <a:r>
              <a:rPr lang="ru-RU" sz="1900" i="1" dirty="0" smtClean="0"/>
              <a:t>, известных людях (художниках, писателях, пр.), поддержание проявления интереса детей к малой родине.</a:t>
            </a:r>
          </a:p>
          <a:p>
            <a:pPr lvl="0"/>
            <a:r>
              <a:rPr lang="ru-RU" sz="1900" i="1" dirty="0" smtClean="0"/>
              <a:t>Формирование первичных социальных компетенций воспитанников в сфере личных и семейных финансов, формирование разумных экономических потребностей, умение соизмерять потребности с реальными возможностями их удовлетворения.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CCBDB7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107</TotalTime>
  <Words>1669</Words>
  <Application>Microsoft Office PowerPoint</Application>
  <PresentationFormat>Экран (4:3)</PresentationFormat>
  <Paragraphs>196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Обычная</vt:lpstr>
      <vt:lpstr>Презентационный раздел основной образовательной программы дошкольного образования, реализуемой в МБДОУ №39 </vt:lpstr>
      <vt:lpstr>Полное название ООП ДО МБДОУ №39</vt:lpstr>
      <vt:lpstr>Слайд 3</vt:lpstr>
      <vt:lpstr>Характеристика воспитанников</vt:lpstr>
      <vt:lpstr>Структура ООП ДО МБДОУ №39</vt:lpstr>
      <vt:lpstr>Структура ООП ДО МБДОУ №39</vt:lpstr>
      <vt:lpstr>Слайд 7</vt:lpstr>
      <vt:lpstr>Цель программы</vt:lpstr>
      <vt:lpstr>Задачи программы</vt:lpstr>
      <vt:lpstr>Планируемые результаты освоения Программы</vt:lpstr>
      <vt:lpstr>Планируемые результаты освоения Программы</vt:lpstr>
      <vt:lpstr>Планируемые результаты освоения Программы</vt:lpstr>
      <vt:lpstr>Образовательные области</vt:lpstr>
      <vt:lpstr>Социально-коммуникативное развитие</vt:lpstr>
      <vt:lpstr>Речевое развитие</vt:lpstr>
      <vt:lpstr>Физическое развитие</vt:lpstr>
      <vt:lpstr>Познавательное развитие</vt:lpstr>
      <vt:lpstr>Художественно-эстетическое развитие</vt:lpstr>
      <vt:lpstr>Особенности образовательной деятельности  разных видов и культурных практик </vt:lpstr>
      <vt:lpstr>Особенности образовательной деятельности  разных видов и культурных практик </vt:lpstr>
      <vt:lpstr>Особенности образовательной деятельности  разных видов и культурных практик </vt:lpstr>
      <vt:lpstr>Культурные игровые практики </vt:lpstr>
      <vt:lpstr>Особенности взаимодействия педагогического коллектива с семьями воспитанников</vt:lpstr>
      <vt:lpstr>Совместная деятельность педагогов, родителей, детей</vt:lpstr>
      <vt:lpstr>Особенности взаимодействия педагогического коллектива с семьями воспитанников</vt:lpstr>
      <vt:lpstr>Особенности взаимодействия педагогического коллектива с семьями воспитанников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Презентационный раздел основной образовательной программы дошкольного образования, реализуемой в МБДОУ №39</dc:title>
  <dc:creator>МБДОУ</dc:creator>
  <cp:lastModifiedBy>МБДОУ</cp:lastModifiedBy>
  <cp:revision>13</cp:revision>
  <dcterms:created xsi:type="dcterms:W3CDTF">2021-04-09T11:34:41Z</dcterms:created>
  <dcterms:modified xsi:type="dcterms:W3CDTF">2021-04-12T10:00:24Z</dcterms:modified>
</cp:coreProperties>
</file>